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Roboto Black"/>
      <p:bold r:id="rId70"/>
      <p:boldItalic r:id="rId71"/>
    </p:embeddedFont>
    <p:embeddedFont>
      <p:font typeface="Roboto Thin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Didact Gothic"/>
      <p:regular r:id="rId80"/>
    </p:embeddedFont>
    <p:embeddedFont>
      <p:font typeface="Roboto Mono Thin"/>
      <p:regular r:id="rId81"/>
      <p:bold r:id="rId82"/>
      <p:italic r:id="rId83"/>
      <p:boldItalic r:id="rId84"/>
    </p:embeddedFont>
    <p:embeddedFont>
      <p:font typeface="Roboto Light"/>
      <p:regular r:id="rId85"/>
      <p:bold r:id="rId86"/>
      <p:italic r:id="rId87"/>
      <p:boldItalic r:id="rId88"/>
    </p:embeddedFont>
    <p:embeddedFont>
      <p:font typeface="Bree Serif"/>
      <p:regular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B94125B-76F6-4C74-81C9-BFA2D61C70BD}">
  <a:tblStyle styleId="{CB94125B-76F6-4C74-81C9-BFA2D61C70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BCEEAAB-11B7-4C8A-B1E7-CB2545D9D0A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1BBCCA0-A6A5-48A1-8BDD-970E33B18DDF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MonoThin-boldItalic.fntdata"/><Relationship Id="rId83" Type="http://schemas.openxmlformats.org/officeDocument/2006/relationships/font" Target="fonts/RobotoMonoThin-italic.fntdata"/><Relationship Id="rId42" Type="http://schemas.openxmlformats.org/officeDocument/2006/relationships/slide" Target="slides/slide37.xml"/><Relationship Id="rId86" Type="http://schemas.openxmlformats.org/officeDocument/2006/relationships/font" Target="fonts/RobotoLight-bold.fntdata"/><Relationship Id="rId41" Type="http://schemas.openxmlformats.org/officeDocument/2006/relationships/slide" Target="slides/slide36.xml"/><Relationship Id="rId85" Type="http://schemas.openxmlformats.org/officeDocument/2006/relationships/font" Target="fonts/RobotoLight-regular.fntdata"/><Relationship Id="rId44" Type="http://schemas.openxmlformats.org/officeDocument/2006/relationships/slide" Target="slides/slide39.xml"/><Relationship Id="rId88" Type="http://schemas.openxmlformats.org/officeDocument/2006/relationships/font" Target="fonts/RobotoLight-boldItalic.fntdata"/><Relationship Id="rId43" Type="http://schemas.openxmlformats.org/officeDocument/2006/relationships/slide" Target="slides/slide38.xml"/><Relationship Id="rId87" Type="http://schemas.openxmlformats.org/officeDocument/2006/relationships/font" Target="fonts/RobotoLight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BreeSerif-regular.fntdata"/><Relationship Id="rId80" Type="http://schemas.openxmlformats.org/officeDocument/2006/relationships/font" Target="fonts/DidactGothic-regular.fntdata"/><Relationship Id="rId82" Type="http://schemas.openxmlformats.org/officeDocument/2006/relationships/font" Target="fonts/RobotoMonoThin-bold.fntdata"/><Relationship Id="rId81" Type="http://schemas.openxmlformats.org/officeDocument/2006/relationships/font" Target="fonts/RobotoMonoThi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Thin-bold.fntdata"/><Relationship Id="rId72" Type="http://schemas.openxmlformats.org/officeDocument/2006/relationships/font" Target="fonts/RobotoThin-regular.fntdata"/><Relationship Id="rId31" Type="http://schemas.openxmlformats.org/officeDocument/2006/relationships/slide" Target="slides/slide26.xml"/><Relationship Id="rId75" Type="http://schemas.openxmlformats.org/officeDocument/2006/relationships/font" Target="fonts/RobotoThin-boldItalic.fntdata"/><Relationship Id="rId30" Type="http://schemas.openxmlformats.org/officeDocument/2006/relationships/slide" Target="slides/slide25.xml"/><Relationship Id="rId74" Type="http://schemas.openxmlformats.org/officeDocument/2006/relationships/font" Target="fonts/RobotoThin-italic.fntdata"/><Relationship Id="rId33" Type="http://schemas.openxmlformats.org/officeDocument/2006/relationships/slide" Target="slides/slide28.xml"/><Relationship Id="rId77" Type="http://schemas.openxmlformats.org/officeDocument/2006/relationships/font" Target="fonts/Roboto-bold.fntdata"/><Relationship Id="rId32" Type="http://schemas.openxmlformats.org/officeDocument/2006/relationships/slide" Target="slides/slide27.xml"/><Relationship Id="rId76" Type="http://schemas.openxmlformats.org/officeDocument/2006/relationships/font" Target="fonts/Roboto-regular.fntdata"/><Relationship Id="rId35" Type="http://schemas.openxmlformats.org/officeDocument/2006/relationships/slide" Target="slides/slide30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9.xml"/><Relationship Id="rId78" Type="http://schemas.openxmlformats.org/officeDocument/2006/relationships/font" Target="fonts/Roboto-italic.fntdata"/><Relationship Id="rId71" Type="http://schemas.openxmlformats.org/officeDocument/2006/relationships/font" Target="fonts/RobotoBlack-boldItalic.fntdata"/><Relationship Id="rId70" Type="http://schemas.openxmlformats.org/officeDocument/2006/relationships/font" Target="fonts/RobotoBlack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4f7588e9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4f7588e9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4f7588e9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4f7588e9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4f7588e9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4f7588e9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4f7588e9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4f7588e9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4f7588e9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4f7588e9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4f7588e9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4f7588e9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4f7588e9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4f7588e9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4f7588e9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4f7588e9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4f7588e9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4f7588e9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4f7588e9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4f7588e9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c99e1ed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c99e1ed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4f7588e97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4f7588e97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4f7588e97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4f7588e97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4f7588e9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4f7588e9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42ef56b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42ef56b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4f7588e9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4f7588e9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4f7588e9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4f7588e9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4f7588e9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4f7588e9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4f7588e9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4f7588e9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4f7588e9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4f7588e9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4f7588e97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4f7588e9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ba3f769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ba3f769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4f7588e9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4f7588e9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4f7588e9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4f7588e9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4f7588e97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4f7588e97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4f7588e97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4f7588e97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4f7588e97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4f7588e97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4f7588e97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4f7588e97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74f7588e97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74f7588e97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4f7588e97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4f7588e97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dc4e38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dc4e38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dc4e38d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dc4e38d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564c3ce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d564c3c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4f7588e97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4f7588e97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f7588e97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f7588e97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4f7588e97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4f7588e97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4f7588e97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4f7588e97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4f7588e97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4f7588e97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f7588e97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f7588e97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74f7588e97_1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74f7588e97_1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74f7588e97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74f7588e97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4f7588e97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74f7588e97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840157c02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840157c02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4f7588e9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4f7588e9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74cde935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74cde935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74cde935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74cde935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4cde935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4cde935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840157c02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840157c02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74cde935a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74cde935a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74cde935a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74cde935a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4cde935a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74cde935a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840157c02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840157c02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842ef56b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842ef56b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840157c02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840157c02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4f7588e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4f7588e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4cde935a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4cde935a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4cde935a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4cde935a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4cde935a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4cde935a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74cde935a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74cde935a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840157c02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840157c02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f7588e9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4f7588e9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4f7588e9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4f7588e9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4f7588e9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4f7588e9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OURCES">
  <p:cSld name="TITLE_1_1_2_1_1_1">
    <p:bg>
      <p:bgPr>
        <a:solidFill>
          <a:srgbClr val="48FFD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Videogram</a:t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Derek James, Jerry Maldonado, Matt Robles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1299873" y="1035475"/>
            <a:ext cx="2723021" cy="174754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918875" y="1266275"/>
            <a:ext cx="3451466" cy="2588531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8"/>
          <p:cNvGrpSpPr/>
          <p:nvPr/>
        </p:nvGrpSpPr>
        <p:grpSpPr>
          <a:xfrm>
            <a:off x="2183576" y="2108492"/>
            <a:ext cx="921997" cy="926521"/>
            <a:chOff x="-49027775" y="3550975"/>
            <a:chExt cx="300100" cy="301700"/>
          </a:xfrm>
        </p:grpSpPr>
        <p:sp>
          <p:nvSpPr>
            <p:cNvPr id="108" name="Google Shape;108;p18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8"/>
          <p:cNvSpPr/>
          <p:nvPr/>
        </p:nvSpPr>
        <p:spPr>
          <a:xfrm>
            <a:off x="1624850" y="765175"/>
            <a:ext cx="2039460" cy="174754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41" name="Google Shape;241;p2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27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43" name="Google Shape;243;p27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7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Level Tasks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graphicFrame>
        <p:nvGraphicFramePr>
          <p:cNvPr id="246" name="Google Shape;246;p27"/>
          <p:cNvGraphicFramePr/>
          <p:nvPr/>
        </p:nvGraphicFramePr>
        <p:xfrm>
          <a:off x="4882388" y="23040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{CB94125B-76F6-4C74-81C9-BFA2D61C70BD}</a:tableStyleId>
              </a:tblPr>
              <a:tblGrid>
                <a:gridCol w="1198375"/>
                <a:gridCol w="2584950"/>
              </a:tblGrid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Final Touches UI Features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touches to 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Times New Roman"/>
                        <a:buChar char="-"/>
                      </a:pPr>
                      <a:r>
                        <a:rPr lang="es" sz="500"/>
                        <a:t>any extra UI functionality/features</a:t>
                      </a:r>
                      <a:endParaRPr sz="500"/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Times New Roman"/>
                        <a:buChar char="-"/>
                      </a:pPr>
                      <a:r>
                        <a:rPr lang="es" sz="500"/>
                        <a:t>UI to back end application interface implementation</a:t>
                      </a:r>
                      <a:endParaRPr sz="500"/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 Phase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test cases executed, documented, and verified.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Launch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Project Deliverable.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52" name="Google Shape;252;p28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28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54" name="Google Shape;254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8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graphicFrame>
        <p:nvGraphicFramePr>
          <p:cNvPr id="257" name="Google Shape;257;p28"/>
          <p:cNvGraphicFramePr/>
          <p:nvPr/>
        </p:nvGraphicFramePr>
        <p:xfrm>
          <a:off x="4882388" y="23046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{CB94125B-76F6-4C74-81C9-BFA2D61C70BD}</a:tableStyleId>
              </a:tblPr>
              <a:tblGrid>
                <a:gridCol w="1198375"/>
                <a:gridCol w="2584950"/>
              </a:tblGrid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Assignment</a:t>
                      </a:r>
                      <a:endParaRPr i="1"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Requirement Phase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Jerry/Matt/Derek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 Phase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Jerry/Matt/Derek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Development Phase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Jerry/Matt/Derek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Sprint #1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Jerry/Matt/Derek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Initial Database Creation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Derek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Initial Application Creation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Initial UI Creation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Matt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63" name="Google Shape;263;p29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9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65" name="Google Shape;265;p29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9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graphicFrame>
        <p:nvGraphicFramePr>
          <p:cNvPr id="268" name="Google Shape;268;p29"/>
          <p:cNvGraphicFramePr/>
          <p:nvPr/>
        </p:nvGraphicFramePr>
        <p:xfrm>
          <a:off x="4882388" y="23040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{CB94125B-76F6-4C74-81C9-BFA2D61C70BD}</a:tableStyleId>
              </a:tblPr>
              <a:tblGrid>
                <a:gridCol w="1198375"/>
                <a:gridCol w="2584950"/>
              </a:tblGrid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Sprint #2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Jerry/Matt/Derek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All Main Database Features Added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Derek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All Main Application Features Added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All Main UI Features Added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Matt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Sprint #3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Jerry/Matt/Derek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Final Touches Database Features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Derek</a:t>
                      </a:r>
                      <a:endParaRPr sz="500"/>
                    </a:p>
                  </a:txBody>
                  <a:tcPr marT="63500" marB="63500" marR="63500" marL="63500"/>
                </a:tc>
              </a:tr>
              <a:tr h="50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Final Touches Application Features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</a:t>
                      </a:r>
                      <a:endParaRPr sz="5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74" name="Google Shape;274;p30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30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76" name="Google Shape;276;p30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0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graphicFrame>
        <p:nvGraphicFramePr>
          <p:cNvPr id="279" name="Google Shape;279;p30"/>
          <p:cNvGraphicFramePr/>
          <p:nvPr/>
        </p:nvGraphicFramePr>
        <p:xfrm>
          <a:off x="4882388" y="23040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{CB94125B-76F6-4C74-81C9-BFA2D61C70BD}</a:tableStyleId>
              </a:tblPr>
              <a:tblGrid>
                <a:gridCol w="1198375"/>
                <a:gridCol w="2584950"/>
              </a:tblGrid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Final Touches UI Features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Matt</a:t>
                      </a:r>
                      <a:endParaRPr sz="500"/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 Phase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Jerry/Matt/Derek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Launch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Jerry/Matt/Derek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86" name="Google Shape;286;p31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7" name="Google Shape;287;p31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31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89" name="Google Shape;289;p31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1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98" name="Google Shape;298;p32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Google Shape;299;p32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p32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2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Overview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product being developed is a software application that should allow users to easily share videos with friends.  The product should utilize three main software components, being a database, back end application, and front-end UI.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11" name="Google Shape;311;p33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Google Shape;312;p33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p33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14" name="Google Shape;314;p33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3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Features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features shall include: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Authentication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Sharing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Viewing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4" name="Google Shape;324;p34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5" name="Google Shape;325;p34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6" name="Google Shape;326;p34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27" name="Google Shape;327;p34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4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9" name="Google Shape;329;p34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360000" spcFirstLastPara="1" rIns="72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Requirements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software shall require a user account for any operation.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software shall require user authentication upon startup.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software shall provide an option allowing a user to find other users.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software shall provide an option allowing a user to share a video.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software shall store any video that is uploaded by a user.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software shall present any videos of any specified user.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6" name="Google Shape;336;p35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7" name="Google Shape;337;p35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8" name="Google Shape;338;p35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35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40" name="Google Shape;340;p35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35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42" name="Google Shape;342;p35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System Interfaces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database shall interface with the application responding to any SQL queries sent.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shall interface with the front-end UI using HTTP communication protocol.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49" name="Google Shape;349;p36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0" name="Google Shape;350;p36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1" name="Google Shape;351;p36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2" name="Google Shape;352;p36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3" name="Google Shape;353;p36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36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55" name="Google Shape;355;p3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36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7" name="Google Shape;357;p36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8" name="Google Shape;358;p36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Videogram</a:t>
            </a:r>
            <a:endParaRPr/>
          </a:p>
        </p:txBody>
      </p:sp>
      <p:sp>
        <p:nvSpPr>
          <p:cNvPr id="124" name="Google Shape;124;p19"/>
          <p:cNvSpPr txBox="1"/>
          <p:nvPr>
            <p:ph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4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25" name="Google Shape;125;p19"/>
          <p:cNvSpPr txBox="1"/>
          <p:nvPr>
            <p:ph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5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26" name="Google Shape;126;p19"/>
          <p:cNvSpPr txBox="1"/>
          <p:nvPr>
            <p:ph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6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27" name="Google Shape;127;p19"/>
          <p:cNvSpPr txBox="1"/>
          <p:nvPr>
            <p:ph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1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28" name="Google Shape;128;p19"/>
          <p:cNvSpPr txBox="1"/>
          <p:nvPr>
            <p:ph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2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29" name="Google Shape;129;p19"/>
          <p:cNvSpPr txBox="1"/>
          <p:nvPr>
            <p:ph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3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30" name="Google Shape;130;p19"/>
          <p:cNvSpPr txBox="1"/>
          <p:nvPr>
            <p:ph idx="16" type="ctrTitle"/>
          </p:nvPr>
        </p:nvSpPr>
        <p:spPr>
          <a:xfrm>
            <a:off x="643488" y="2327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/>
          </a:p>
        </p:txBody>
      </p:sp>
      <p:sp>
        <p:nvSpPr>
          <p:cNvPr id="131" name="Google Shape;131;p19"/>
          <p:cNvSpPr txBox="1"/>
          <p:nvPr>
            <p:ph idx="17" type="ctrTitle"/>
          </p:nvPr>
        </p:nvSpPr>
        <p:spPr>
          <a:xfrm>
            <a:off x="643488" y="315683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SCRUM ARTIFACTS</a:t>
            </a:r>
            <a:endParaRPr/>
          </a:p>
        </p:txBody>
      </p:sp>
      <p:sp>
        <p:nvSpPr>
          <p:cNvPr id="132" name="Google Shape;132;p19"/>
          <p:cNvSpPr txBox="1"/>
          <p:nvPr>
            <p:ph idx="18" type="ctrTitle"/>
          </p:nvPr>
        </p:nvSpPr>
        <p:spPr>
          <a:xfrm>
            <a:off x="590701" y="4088588"/>
            <a:ext cx="21816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SOFTWARE ENGINEERING CONCEPTS INCORPORATED</a:t>
            </a:r>
            <a:endParaRPr/>
          </a:p>
        </p:txBody>
      </p:sp>
      <p:sp>
        <p:nvSpPr>
          <p:cNvPr id="133" name="Google Shape;133;p19"/>
          <p:cNvSpPr txBox="1"/>
          <p:nvPr>
            <p:ph idx="19" type="ctrTitle"/>
          </p:nvPr>
        </p:nvSpPr>
        <p:spPr>
          <a:xfrm>
            <a:off x="6424526" y="2160550"/>
            <a:ext cx="22713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PROJECT LESSONS LEARNED</a:t>
            </a:r>
            <a:endParaRPr/>
          </a:p>
        </p:txBody>
      </p:sp>
      <p:sp>
        <p:nvSpPr>
          <p:cNvPr id="134" name="Google Shape;134;p19"/>
          <p:cNvSpPr txBox="1"/>
          <p:nvPr>
            <p:ph idx="20" type="ctrTitle"/>
          </p:nvPr>
        </p:nvSpPr>
        <p:spPr>
          <a:xfrm>
            <a:off x="6424527" y="3266150"/>
            <a:ext cx="2407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CONFIGURATION MANAGEMENT ITEMS AND PRODUCT SOFTWARE LIBRARY</a:t>
            </a:r>
            <a:endParaRPr/>
          </a:p>
        </p:txBody>
      </p:sp>
      <p:sp>
        <p:nvSpPr>
          <p:cNvPr id="135" name="Google Shape;135;p19"/>
          <p:cNvSpPr txBox="1"/>
          <p:nvPr>
            <p:ph idx="21" type="ctrTitle"/>
          </p:nvPr>
        </p:nvSpPr>
        <p:spPr>
          <a:xfrm>
            <a:off x="6424527" y="3951363"/>
            <a:ext cx="2407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PRIMARY PRODUCT FEATURES</a:t>
            </a:r>
            <a:endParaRPr/>
          </a:p>
        </p:txBody>
      </p:sp>
      <p:cxnSp>
        <p:nvCxnSpPr>
          <p:cNvPr id="136" name="Google Shape;136;p1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9"/>
          <p:cNvSpPr/>
          <p:nvPr/>
        </p:nvSpPr>
        <p:spPr>
          <a:xfrm>
            <a:off x="3597844" y="3835000"/>
            <a:ext cx="428938" cy="428938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19"/>
          <p:cNvGrpSpPr/>
          <p:nvPr/>
        </p:nvGrpSpPr>
        <p:grpSpPr>
          <a:xfrm>
            <a:off x="5112171" y="3834000"/>
            <a:ext cx="428364" cy="428336"/>
            <a:chOff x="12618250" y="628300"/>
            <a:chExt cx="5236725" cy="4370775"/>
          </a:xfrm>
        </p:grpSpPr>
        <p:sp>
          <p:nvSpPr>
            <p:cNvPr id="139" name="Google Shape;139;p19"/>
            <p:cNvSpPr/>
            <p:nvPr/>
          </p:nvSpPr>
          <p:spPr>
            <a:xfrm>
              <a:off x="12618250" y="628300"/>
              <a:ext cx="5236725" cy="4370775"/>
            </a:xfrm>
            <a:custGeom>
              <a:rect b="b" l="l" r="r" t="t"/>
              <a:pathLst>
                <a:path extrusionOk="0" h="174831" w="209469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14145450" y="1440150"/>
              <a:ext cx="2050900" cy="2127575"/>
            </a:xfrm>
            <a:custGeom>
              <a:rect b="b" l="l" r="r" t="t"/>
              <a:pathLst>
                <a:path extrusionOk="0" h="85103" w="82036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19"/>
          <p:cNvGrpSpPr/>
          <p:nvPr/>
        </p:nvGrpSpPr>
        <p:grpSpPr>
          <a:xfrm>
            <a:off x="5109482" y="2004289"/>
            <a:ext cx="432964" cy="431586"/>
            <a:chOff x="5812000" y="2553488"/>
            <a:chExt cx="769850" cy="767400"/>
          </a:xfrm>
        </p:grpSpPr>
        <p:sp>
          <p:nvSpPr>
            <p:cNvPr id="142" name="Google Shape;142;p19"/>
            <p:cNvSpPr/>
            <p:nvPr/>
          </p:nvSpPr>
          <p:spPr>
            <a:xfrm>
              <a:off x="5858475" y="2553488"/>
              <a:ext cx="150900" cy="150900"/>
            </a:xfrm>
            <a:custGeom>
              <a:rect b="b" l="l" r="r" t="t"/>
              <a:pathLst>
                <a:path extrusionOk="0" h="6036" w="6036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5812000" y="2732888"/>
              <a:ext cx="244675" cy="425725"/>
            </a:xfrm>
            <a:custGeom>
              <a:rect b="b" l="l" r="r" t="t"/>
              <a:pathLst>
                <a:path extrusionOk="0" h="17029" w="9787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6384475" y="2553488"/>
              <a:ext cx="150875" cy="150900"/>
            </a:xfrm>
            <a:custGeom>
              <a:rect b="b" l="l" r="r" t="t"/>
              <a:pathLst>
                <a:path extrusionOk="0" h="6036" w="6035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6337975" y="2732088"/>
              <a:ext cx="243875" cy="425700"/>
            </a:xfrm>
            <a:custGeom>
              <a:rect b="b" l="l" r="r" t="t"/>
              <a:pathLst>
                <a:path extrusionOk="0" h="17028" w="9755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6057450" y="2834013"/>
              <a:ext cx="279750" cy="486875"/>
            </a:xfrm>
            <a:custGeom>
              <a:rect b="b" l="l" r="r" t="t"/>
              <a:pathLst>
                <a:path extrusionOk="0" h="19475" w="1119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6108825" y="2627688"/>
              <a:ext cx="175375" cy="175375"/>
            </a:xfrm>
            <a:custGeom>
              <a:rect b="b" l="l" r="r" t="t"/>
              <a:pathLst>
                <a:path extrusionOk="0" h="7015" w="7015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9"/>
          <p:cNvSpPr/>
          <p:nvPr/>
        </p:nvSpPr>
        <p:spPr>
          <a:xfrm>
            <a:off x="5111782" y="2887200"/>
            <a:ext cx="428362" cy="428336"/>
          </a:xfrm>
          <a:custGeom>
            <a:rect b="b" l="l" r="r" t="t"/>
            <a:pathLst>
              <a:path extrusionOk="0" h="174831" w="209468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5259208" y="2958369"/>
            <a:ext cx="134292" cy="214020"/>
          </a:xfrm>
          <a:custGeom>
            <a:rect b="b" l="l" r="r" t="t"/>
            <a:pathLst>
              <a:path extrusionOk="0" h="208800" w="156609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19"/>
          <p:cNvGrpSpPr/>
          <p:nvPr/>
        </p:nvGrpSpPr>
        <p:grpSpPr>
          <a:xfrm>
            <a:off x="3576057" y="2005891"/>
            <a:ext cx="428396" cy="428407"/>
            <a:chOff x="-60988625" y="3740800"/>
            <a:chExt cx="316650" cy="310350"/>
          </a:xfrm>
        </p:grpSpPr>
        <p:sp>
          <p:nvSpPr>
            <p:cNvPr id="151" name="Google Shape;151;p19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3574800" y="2955600"/>
            <a:ext cx="428403" cy="430016"/>
            <a:chOff x="4721450" y="1509195"/>
            <a:chExt cx="79350" cy="74605"/>
          </a:xfrm>
        </p:grpSpPr>
        <p:sp>
          <p:nvSpPr>
            <p:cNvPr id="155" name="Google Shape;155;p19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761300" y="150919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6" name="Google Shape;366;p3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7" name="Google Shape;367;p37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p37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37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70" name="Google Shape;370;p37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37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72" name="Google Shape;372;p37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73" name="Google Shape;373;p37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37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</a:t>
            </a: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 rotWithShape="1">
          <a:blip r:embed="rId3">
            <a:alphaModFix/>
          </a:blip>
          <a:srcRect b="22083" l="7931" r="7516" t="14383"/>
          <a:stretch/>
        </p:blipFill>
        <p:spPr>
          <a:xfrm>
            <a:off x="4792225" y="2188275"/>
            <a:ext cx="3863899" cy="217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38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38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4" name="Google Shape;384;p38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p38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38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7" name="Google Shape;387;p3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38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Component Details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for android mobile devices.  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in android studio.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39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0" name="Google Shape;400;p39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39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39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03" name="Google Shape;403;p39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39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Component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951" y="1733150"/>
            <a:ext cx="396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15" name="Google Shape;415;p40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16" name="Google Shape;416;p40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7" name="Google Shape;417;p40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p40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9" name="Google Shape;419;p40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20" name="Google Shape;420;p40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0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40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3" name="Google Shape;423;p40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Upload Operation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component interfaces with an AWS service called S3 (Cloud file storage).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component utilizes an AWS provided API to upload a file to cloud storage.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URL is then stored in the Videogram Database.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32" name="Google Shape;432;p41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3" name="Google Shape;433;p41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4" name="Google Shape;434;p41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5" name="Google Shape;435;p41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36" name="Google Shape;436;p41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1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468000" spcFirstLastPara="1" rIns="72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Component Details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with Node.js and implemented as a REST API.</a:t>
            </a:r>
            <a:endParaRPr sz="11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Runs on a virtual server hosted with Amazon Web Services.</a:t>
            </a:r>
            <a:endParaRPr sz="11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Listens for any HTTP POST/GET Requests on a specified port.  </a:t>
            </a:r>
            <a:endParaRPr sz="11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a MySQL module available in Node.js that acts as a MySQL client giving the ability to establish a connection and submit SQL statements to a MySQL database.</a:t>
            </a:r>
            <a:endParaRPr sz="11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46" name="Google Shape;446;p42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47" name="Google Shape;447;p42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48" name="Google Shape;448;p42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9" name="Google Shape;449;p42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42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1" name="Google Shape;451;p42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52" name="Google Shape;452;p42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42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54" name="Google Shape;454;p42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55" name="Google Shape;455;p42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Component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 rotWithShape="1">
          <a:blip r:embed="rId3">
            <a:alphaModFix/>
          </a:blip>
          <a:srcRect b="0" l="0" r="0" t="16922"/>
          <a:stretch/>
        </p:blipFill>
        <p:spPr>
          <a:xfrm>
            <a:off x="4950950" y="2220475"/>
            <a:ext cx="3960000" cy="23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5" name="Google Shape;465;p43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43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p43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43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69" name="Google Shape;469;p43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43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73" name="Google Shape;473;p43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Component Details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 database.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Hosted with Amazon Web Services.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80" name="Google Shape;480;p44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81" name="Google Shape;481;p44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2" name="Google Shape;482;p44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3" name="Google Shape;483;p44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p44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85" name="Google Shape;485;p44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44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87" name="Google Shape;487;p44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88" name="Google Shape;488;p44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89" name="Google Shape;489;p44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Component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0" name="Google Shape;4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950" y="1733150"/>
            <a:ext cx="396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96" name="Google Shape;496;p45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97" name="Google Shape;497;p45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98" name="Google Shape;498;p45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9" name="Google Shape;499;p45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0" name="Google Shape;500;p45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1" name="Google Shape;501;p45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02" name="Google Shape;502;p45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45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04" name="Google Shape;504;p45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05" name="Google Shape;505;p45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06" name="Google Shape;506;p45"/>
          <p:cNvSpPr/>
          <p:nvPr/>
        </p:nvSpPr>
        <p:spPr>
          <a:xfrm>
            <a:off x="1336225" y="40068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07" name="Google Shape;507;p45"/>
          <p:cNvSpPr txBox="1"/>
          <p:nvPr>
            <p:ph idx="2" type="ctrTitle"/>
          </p:nvPr>
        </p:nvSpPr>
        <p:spPr>
          <a:xfrm>
            <a:off x="1557931" y="41760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8" name="Google Shape;508;p45"/>
          <p:cNvSpPr/>
          <p:nvPr/>
        </p:nvSpPr>
        <p:spPr>
          <a:xfrm>
            <a:off x="819925" y="3970800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6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14" name="Google Shape;514;p46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15" name="Google Shape;515;p46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16" name="Google Shape;516;p46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7" name="Google Shape;517;p46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8" name="Google Shape;518;p46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9" name="Google Shape;519;p46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20" name="Google Shape;520;p4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46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22" name="Google Shape;522;p46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23" name="Google Shape;523;p46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24" name="Google Shape;524;p46"/>
          <p:cNvSpPr/>
          <p:nvPr/>
        </p:nvSpPr>
        <p:spPr>
          <a:xfrm>
            <a:off x="1336225" y="40068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25" name="Google Shape;525;p46"/>
          <p:cNvSpPr txBox="1"/>
          <p:nvPr>
            <p:ph idx="2" type="ctrTitle"/>
          </p:nvPr>
        </p:nvSpPr>
        <p:spPr>
          <a:xfrm>
            <a:off x="1557931" y="41760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6" name="Google Shape;526;p46"/>
          <p:cNvSpPr/>
          <p:nvPr/>
        </p:nvSpPr>
        <p:spPr>
          <a:xfrm>
            <a:off x="819925" y="3970800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27" name="Google Shape;527;p46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Approach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testing approach that will be taken is one that utilizes an automated testing framework to perform unit tests that verify single component level requirements and system requirements including:  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tests against the back end server application component.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tests against the database component. 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tests against all system interfaces.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</a:t>
            </a: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Requirements that need testing will also be done with manual observations.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ctrTitle"/>
          </p:nvPr>
        </p:nvSpPr>
        <p:spPr>
          <a:xfrm>
            <a:off x="4893700" y="1737500"/>
            <a:ext cx="3936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WATERFALL ARTIFACTS</a:t>
            </a:r>
            <a:endParaRPr sz="1800"/>
          </a:p>
        </p:txBody>
      </p:sp>
      <p:sp>
        <p:nvSpPr>
          <p:cNvPr id="164" name="Google Shape;164;p20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Summary of the waterfall portion of the project including Project Plan, Software Requirements, Design Documentation, and Testing.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20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7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3" name="Google Shape;533;p47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4" name="Google Shape;534;p47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5" name="Google Shape;535;p4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Google Shape;536;p47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7" name="Google Shape;537;p47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8" name="Google Shape;538;p47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39" name="Google Shape;539;p47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47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41" name="Google Shape;541;p47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42" name="Google Shape;542;p47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43" name="Google Shape;543;p47"/>
          <p:cNvSpPr/>
          <p:nvPr/>
        </p:nvSpPr>
        <p:spPr>
          <a:xfrm>
            <a:off x="1336225" y="40068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44" name="Google Shape;544;p47"/>
          <p:cNvSpPr txBox="1"/>
          <p:nvPr>
            <p:ph idx="2" type="ctrTitle"/>
          </p:nvPr>
        </p:nvSpPr>
        <p:spPr>
          <a:xfrm>
            <a:off x="1557931" y="41760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5" name="Google Shape;545;p47"/>
          <p:cNvSpPr/>
          <p:nvPr/>
        </p:nvSpPr>
        <p:spPr>
          <a:xfrm>
            <a:off x="819925" y="3970800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46" name="Google Shape;546;p47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Plan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features that are implemented must be tested including: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signup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login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uploads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likes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comments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users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52" name="Google Shape;552;p48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53" name="Google Shape;553;p48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54" name="Google Shape;554;p48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5" name="Google Shape;555;p48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48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p48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58" name="Google Shape;558;p4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8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60" name="Google Shape;560;p48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61" name="Google Shape;561;p48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62" name="Google Shape;562;p48"/>
          <p:cNvSpPr/>
          <p:nvPr/>
        </p:nvSpPr>
        <p:spPr>
          <a:xfrm>
            <a:off x="1336225" y="40068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63" name="Google Shape;563;p48"/>
          <p:cNvSpPr txBox="1"/>
          <p:nvPr>
            <p:ph idx="2" type="ctrTitle"/>
          </p:nvPr>
        </p:nvSpPr>
        <p:spPr>
          <a:xfrm>
            <a:off x="1557931" y="41760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4" name="Google Shape;564;p48"/>
          <p:cNvSpPr/>
          <p:nvPr/>
        </p:nvSpPr>
        <p:spPr>
          <a:xfrm>
            <a:off x="819925" y="3970800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65" name="Google Shape;565;p48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Tools and Environment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testing framework that will be used for automated testing is mocha-js. This testing framework allows for unit testing of application, database, and system interfaces.  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71" name="Google Shape;571;p49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72" name="Google Shape;572;p49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73" name="Google Shape;573;p49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4" name="Google Shape;574;p49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5" name="Google Shape;575;p49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6" name="Google Shape;576;p49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77" name="Google Shape;577;p49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9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79" name="Google Shape;579;p49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80" name="Google Shape;580;p49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81" name="Google Shape;581;p49"/>
          <p:cNvSpPr/>
          <p:nvPr/>
        </p:nvSpPr>
        <p:spPr>
          <a:xfrm>
            <a:off x="1336225" y="40068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82" name="Google Shape;582;p49"/>
          <p:cNvSpPr txBox="1"/>
          <p:nvPr>
            <p:ph idx="2" type="ctrTitle"/>
          </p:nvPr>
        </p:nvSpPr>
        <p:spPr>
          <a:xfrm>
            <a:off x="1557931" y="41760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3" name="Google Shape;583;p49"/>
          <p:cNvSpPr/>
          <p:nvPr/>
        </p:nvSpPr>
        <p:spPr>
          <a:xfrm>
            <a:off x="819925" y="3970800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84" name="Google Shape;584;p49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Traceability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85" name="Google Shape;585;p49"/>
          <p:cNvGraphicFramePr/>
          <p:nvPr/>
        </p:nvGraphicFramePr>
        <p:xfrm>
          <a:off x="4578725" y="228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{4BCEEAAB-11B7-4C8A-B1E7-CB2545D9D0A1}</a:tableStyleId>
              </a:tblPr>
              <a:tblGrid>
                <a:gridCol w="659000"/>
                <a:gridCol w="456800"/>
                <a:gridCol w="2442250"/>
                <a:gridCol w="695450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Type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ID.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Covered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 row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External Interface Requirement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21101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user interface shall be user friendly, simplistic, familiar, and pleasing to look at.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Observation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21300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database shall utilize AWS for database hosting.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1-44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21301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database shall interface with the back-end application by responding to SQL requests.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1-44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21302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back-end application shall interface with the front-end UI.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Manual Observation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21400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back-end application shall utilize the Node.js module to interface with the database. 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1-44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0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91" name="Google Shape;591;p50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92" name="Google Shape;592;p50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93" name="Google Shape;593;p50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4" name="Google Shape;594;p50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5" name="Google Shape;595;p50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6" name="Google Shape;596;p50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97" name="Google Shape;597;p50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50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99" name="Google Shape;599;p50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00" name="Google Shape;600;p50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01" name="Google Shape;601;p50"/>
          <p:cNvSpPr/>
          <p:nvPr/>
        </p:nvSpPr>
        <p:spPr>
          <a:xfrm>
            <a:off x="1336225" y="40068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02" name="Google Shape;602;p50"/>
          <p:cNvSpPr txBox="1"/>
          <p:nvPr>
            <p:ph idx="2" type="ctrTitle"/>
          </p:nvPr>
        </p:nvSpPr>
        <p:spPr>
          <a:xfrm>
            <a:off x="1557931" y="41760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3" name="Google Shape;603;p50"/>
          <p:cNvSpPr/>
          <p:nvPr/>
        </p:nvSpPr>
        <p:spPr>
          <a:xfrm>
            <a:off x="819925" y="3970800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04" name="Google Shape;604;p50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Traceability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05" name="Google Shape;605;p50"/>
          <p:cNvGraphicFramePr/>
          <p:nvPr/>
        </p:nvGraphicFramePr>
        <p:xfrm>
          <a:off x="4578725" y="228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{4BCEEAAB-11B7-4C8A-B1E7-CB2545D9D0A1}</a:tableStyleId>
              </a:tblPr>
              <a:tblGrid>
                <a:gridCol w="659000"/>
                <a:gridCol w="456800"/>
                <a:gridCol w="2442250"/>
                <a:gridCol w="695450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Type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ID.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Covered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21401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back-end application shall submit SQL statements to query data from the database.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1-44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Functional Requirement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22200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require a user account for any operation.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TC 1, 2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22201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require user authentication.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5, 6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22202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provide an option allowing a user to find other users.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43, 44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22203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provide an option allowing a user to share a video.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12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1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11" name="Google Shape;611;p51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12" name="Google Shape;612;p51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13" name="Google Shape;613;p51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4" name="Google Shape;614;p51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5" name="Google Shape;615;p51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6" name="Google Shape;616;p51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17" name="Google Shape;617;p51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51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19" name="Google Shape;619;p51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0" name="Google Shape;620;p51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1" name="Google Shape;621;p51"/>
          <p:cNvSpPr/>
          <p:nvPr/>
        </p:nvSpPr>
        <p:spPr>
          <a:xfrm>
            <a:off x="1336225" y="40068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2" name="Google Shape;622;p51"/>
          <p:cNvSpPr txBox="1"/>
          <p:nvPr>
            <p:ph idx="2" type="ctrTitle"/>
          </p:nvPr>
        </p:nvSpPr>
        <p:spPr>
          <a:xfrm>
            <a:off x="1557931" y="41760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3" name="Google Shape;623;p51"/>
          <p:cNvSpPr/>
          <p:nvPr/>
        </p:nvSpPr>
        <p:spPr>
          <a:xfrm>
            <a:off x="819925" y="3970800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4" name="Google Shape;624;p51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Traceability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25" name="Google Shape;625;p51"/>
          <p:cNvGraphicFramePr/>
          <p:nvPr/>
        </p:nvGraphicFramePr>
        <p:xfrm>
          <a:off x="4578725" y="228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{4BCEEAAB-11B7-4C8A-B1E7-CB2545D9D0A1}</a:tableStyleId>
              </a:tblPr>
              <a:tblGrid>
                <a:gridCol w="659000"/>
                <a:gridCol w="456800"/>
                <a:gridCol w="2442250"/>
                <a:gridCol w="695450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Type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ID.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Covered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22204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store any video that is uploaded by a user.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12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22205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present any videos of any specified user.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16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Reliability Requirement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23100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Extremely minimal application crashing.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Observation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23101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Minimal latency between backend and front-end.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Observation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Availability Requirement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23200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be available for android devices only.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Observation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2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31" name="Google Shape;631;p52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32" name="Google Shape;632;p52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33" name="Google Shape;633;p52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4" name="Google Shape;634;p52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5" name="Google Shape;635;p52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6" name="Google Shape;636;p52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37" name="Google Shape;637;p52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52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39" name="Google Shape;639;p52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40" name="Google Shape;640;p52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41" name="Google Shape;641;p52"/>
          <p:cNvSpPr/>
          <p:nvPr/>
        </p:nvSpPr>
        <p:spPr>
          <a:xfrm>
            <a:off x="1336225" y="40068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42" name="Google Shape;642;p52"/>
          <p:cNvSpPr txBox="1"/>
          <p:nvPr>
            <p:ph idx="2" type="ctrTitle"/>
          </p:nvPr>
        </p:nvSpPr>
        <p:spPr>
          <a:xfrm>
            <a:off x="1557931" y="41760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3" name="Google Shape;643;p52"/>
          <p:cNvSpPr/>
          <p:nvPr/>
        </p:nvSpPr>
        <p:spPr>
          <a:xfrm>
            <a:off x="819925" y="3970800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44" name="Google Shape;644;p52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Traceability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45" name="Google Shape;645;p52"/>
          <p:cNvGraphicFramePr/>
          <p:nvPr/>
        </p:nvGraphicFramePr>
        <p:xfrm>
          <a:off x="4578725" y="228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{4BCEEAAB-11B7-4C8A-B1E7-CB2545D9D0A1}</a:tableStyleId>
              </a:tblPr>
              <a:tblGrid>
                <a:gridCol w="659000"/>
                <a:gridCol w="456800"/>
                <a:gridCol w="2442250"/>
                <a:gridCol w="695450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Type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ID.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Covered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67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Security Requirement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23300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ONLY collect the following personal data: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Username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Password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Email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Full Name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1, 2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23301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not use any personal data collected for a user outside of the scope of the application.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2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23304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not use any uploaded photos/videos for a user outside of the scope of the application.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12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3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51" name="Google Shape;651;p53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52" name="Google Shape;652;p53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53" name="Google Shape;653;p53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4" name="Google Shape;654;p53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5" name="Google Shape;655;p53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6" name="Google Shape;656;p53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57" name="Google Shape;657;p53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53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59" name="Google Shape;659;p53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60" name="Google Shape;660;p53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61" name="Google Shape;661;p53"/>
          <p:cNvSpPr/>
          <p:nvPr/>
        </p:nvSpPr>
        <p:spPr>
          <a:xfrm>
            <a:off x="1336225" y="40068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62" name="Google Shape;662;p53"/>
          <p:cNvSpPr txBox="1"/>
          <p:nvPr>
            <p:ph idx="2" type="ctrTitle"/>
          </p:nvPr>
        </p:nvSpPr>
        <p:spPr>
          <a:xfrm>
            <a:off x="1557931" y="41760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3" name="Google Shape;663;p53"/>
          <p:cNvSpPr/>
          <p:nvPr/>
        </p:nvSpPr>
        <p:spPr>
          <a:xfrm>
            <a:off x="819925" y="3970800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64" name="Google Shape;664;p53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Traceability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65" name="Google Shape;665;p53"/>
          <p:cNvGraphicFramePr/>
          <p:nvPr/>
        </p:nvGraphicFramePr>
        <p:xfrm>
          <a:off x="4578725" y="228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{4BCEEAAB-11B7-4C8A-B1E7-CB2545D9D0A1}</a:tableStyleId>
              </a:tblPr>
              <a:tblGrid>
                <a:gridCol w="659000"/>
                <a:gridCol w="456800"/>
                <a:gridCol w="2442250"/>
                <a:gridCol w="695450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Type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ID.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Covered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Portability Requirement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23500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run on AndroidOS.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Observation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Database Requirement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24000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database shall be set up so that no anomalies exist.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1 - 44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6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24001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database shall store the following user personal data: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Username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Password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Email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Full Name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1,  2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4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71" name="Google Shape;671;p54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72" name="Google Shape;672;p54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73" name="Google Shape;673;p54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4" name="Google Shape;674;p54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5" name="Google Shape;675;p54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6" name="Google Shape;676;p54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77" name="Google Shape;677;p54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54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79" name="Google Shape;679;p54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80" name="Google Shape;680;p54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81" name="Google Shape;681;p54"/>
          <p:cNvSpPr/>
          <p:nvPr/>
        </p:nvSpPr>
        <p:spPr>
          <a:xfrm>
            <a:off x="1336225" y="40068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82" name="Google Shape;682;p54"/>
          <p:cNvSpPr txBox="1"/>
          <p:nvPr>
            <p:ph idx="2" type="ctrTitle"/>
          </p:nvPr>
        </p:nvSpPr>
        <p:spPr>
          <a:xfrm>
            <a:off x="1557931" y="41760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3" name="Google Shape;683;p54"/>
          <p:cNvSpPr/>
          <p:nvPr/>
        </p:nvSpPr>
        <p:spPr>
          <a:xfrm>
            <a:off x="819925" y="3970800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84" name="Google Shape;684;p54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Traceability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85" name="Google Shape;685;p54"/>
          <p:cNvGraphicFramePr/>
          <p:nvPr/>
        </p:nvGraphicFramePr>
        <p:xfrm>
          <a:off x="4578725" y="228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{4BCEEAAB-11B7-4C8A-B1E7-CB2545D9D0A1}</a:tableStyleId>
              </a:tblPr>
              <a:tblGrid>
                <a:gridCol w="659000"/>
                <a:gridCol w="456800"/>
                <a:gridCol w="2442250"/>
                <a:gridCol w="695450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Type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 ID.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Covered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24002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database shall store links to the following user media data: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Uploaded Videos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11, 12, 15, 16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2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24003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database may store the following user uploaded video data: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Description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Location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Date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Tags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Length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Quality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Likes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 	Comments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 11, 12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5"/>
          <p:cNvSpPr txBox="1"/>
          <p:nvPr>
            <p:ph type="ctrTitle"/>
          </p:nvPr>
        </p:nvSpPr>
        <p:spPr>
          <a:xfrm>
            <a:off x="4893700" y="1737500"/>
            <a:ext cx="3891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SCRUM ARTIFACTS</a:t>
            </a:r>
            <a:endParaRPr sz="1800"/>
          </a:p>
        </p:txBody>
      </p:sp>
      <p:sp>
        <p:nvSpPr>
          <p:cNvPr id="691" name="Google Shape;691;p55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Summary of sprint tracking through the Scrum portion of the project, including, Finalized product backlog and project burndown chart. 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92" name="Google Shape;692;p55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6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6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6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0" name="Google Shape;700;p56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6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2" name="Google Shape;702;p56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56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PRODUCT BACKLOG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04" name="Google Shape;704;p56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BURNDOWN CHARTS</a:t>
            </a:r>
            <a:endParaRPr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73" name="Google Shape;173;p21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21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21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" name="Google Shape;176;p21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REQUIREMENTS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77" name="Google Shape;177;p21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1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1336225" y="40068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2" name="Google Shape;182;p21"/>
          <p:cNvSpPr txBox="1"/>
          <p:nvPr>
            <p:ph idx="2" type="ctrTitle"/>
          </p:nvPr>
        </p:nvSpPr>
        <p:spPr>
          <a:xfrm>
            <a:off x="1557931" y="41760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819925" y="3970800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7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1" name="Google Shape;711;p57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2" name="Google Shape;712;p57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57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PRODUCT BACKLOG</a:t>
            </a:r>
            <a:endParaRPr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0" name="Google Shape;720;p58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1" name="Google Shape;721;p58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5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PRODUCT BACKLOG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23" name="Google Shape;723;p58"/>
          <p:cNvSpPr txBox="1"/>
          <p:nvPr/>
        </p:nvSpPr>
        <p:spPr>
          <a:xfrm>
            <a:off x="-346575" y="1195325"/>
            <a:ext cx="5306400" cy="37758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1080000" spcFirstLastPara="1" rIns="54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24" name="Google Shape;724;p58"/>
          <p:cNvGraphicFramePr/>
          <p:nvPr/>
        </p:nvGraphicFramePr>
        <p:xfrm>
          <a:off x="188700" y="131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{71BBCCA0-A6A5-48A1-8BDD-970E33B18DDF}</a:tableStyleId>
              </a:tblPr>
              <a:tblGrid>
                <a:gridCol w="633175"/>
                <a:gridCol w="382850"/>
                <a:gridCol w="2635800"/>
                <a:gridCol w="382850"/>
                <a:gridCol w="575450"/>
              </a:tblGrid>
              <a:tr h="37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 #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Story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Est/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18842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Very High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27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 all system interfaces.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9/9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23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 all necessary database tables.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3/2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22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unauthorized user, I must be able to create an account.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10/14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25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must be able to log in.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6/7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21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must be able to log out.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6/6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29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must be able to upload a profile picture.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15/8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23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must be able to upload a video.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60/80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28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must be able to delete an uploaded video.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20/11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must be able to find other users.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20/17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30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must be able to navigate between all pages.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6/10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9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9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1" name="Google Shape;731;p59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2" name="Google Shape;732;p5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59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PRODUCT BACKLOG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34" name="Google Shape;734;p59"/>
          <p:cNvSpPr txBox="1"/>
          <p:nvPr/>
        </p:nvSpPr>
        <p:spPr>
          <a:xfrm>
            <a:off x="-346575" y="1195325"/>
            <a:ext cx="5306400" cy="37758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1080000" spcFirstLastPara="1" rIns="54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35" name="Google Shape;735;p59"/>
          <p:cNvGraphicFramePr/>
          <p:nvPr/>
        </p:nvGraphicFramePr>
        <p:xfrm>
          <a:off x="172550" y="176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{71BBCCA0-A6A5-48A1-8BDD-970E33B18DDF}</a:tableStyleId>
              </a:tblPr>
              <a:tblGrid>
                <a:gridCol w="625900"/>
                <a:gridCol w="422100"/>
                <a:gridCol w="2438175"/>
                <a:gridCol w="383050"/>
                <a:gridCol w="742375"/>
              </a:tblGrid>
              <a:tr h="2667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should be able to like other peoples videos and my videos.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6/5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should be able to comment on other peoples videos and my videos.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4/7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should be able to view a list of all the comments to any video I have access to.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6/6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Completed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should be able to talk to another user through messages,and see all my different conversations.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Completed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should be able to delete any conversation I have with another user.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0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0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3" name="Google Shape;743;p60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4" name="Google Shape;744;p60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PRODUCT BACKLOG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45" name="Google Shape;745;p60"/>
          <p:cNvSpPr txBox="1"/>
          <p:nvPr/>
        </p:nvSpPr>
        <p:spPr>
          <a:xfrm>
            <a:off x="-346575" y="1195325"/>
            <a:ext cx="5306400" cy="37758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1080000" spcFirstLastPara="1" rIns="54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46" name="Google Shape;746;p60"/>
          <p:cNvGraphicFramePr/>
          <p:nvPr/>
        </p:nvGraphicFramePr>
        <p:xfrm>
          <a:off x="140825" y="162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{71BBCCA0-A6A5-48A1-8BDD-970E33B18DDF}</a:tableStyleId>
              </a:tblPr>
              <a:tblGrid>
                <a:gridCol w="622100"/>
                <a:gridCol w="419550"/>
                <a:gridCol w="2423375"/>
                <a:gridCol w="408700"/>
                <a:gridCol w="737875"/>
              </a:tblGrid>
              <a:tr h="2288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49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Completed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should be able to view all activity about my uploaded videos.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49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Completed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should have the option to make my account private or public.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36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Completed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should be able to dislike a video.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36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Completed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should be able to change my username.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62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Completed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should be notified when someone likes, follows, mentions, or comments on an uploaded video.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36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Completed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an authorized user, I should be able to change my password.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MR/JM/DJ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1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1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54" name="Google Shape;754;p61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1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6" name="Google Shape;756;p61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61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PRODUCT BACKLOG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58" name="Google Shape;758;p61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BURNDOWN CHARTS</a:t>
            </a:r>
            <a:endParaRPr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2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2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2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6" name="Google Shape;766;p62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2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8" name="Google Shape;768;p62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62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PRODUCT BACKLOG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70" name="Google Shape;770;p62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BURNDOWN CHARTS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-360000" y="1260000"/>
            <a:ext cx="4860000" cy="36000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1080000" spcFirstLastPara="1" rIns="54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2" name="Google Shape;7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1440000"/>
            <a:ext cx="360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3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3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3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0" name="Google Shape;780;p63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3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2" name="Google Shape;782;p63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63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PRODUCT BACKLOG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84" name="Google Shape;784;p63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BURNDOWN CHARTS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85" name="Google Shape;785;p63"/>
          <p:cNvSpPr txBox="1"/>
          <p:nvPr/>
        </p:nvSpPr>
        <p:spPr>
          <a:xfrm>
            <a:off x="-360000" y="1260000"/>
            <a:ext cx="4860000" cy="36000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1080000" spcFirstLastPara="1" rIns="54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6" name="Google Shape;7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1440000"/>
            <a:ext cx="360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4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4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4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4" name="Google Shape;794;p64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4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6" name="Google Shape;796;p64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64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PRODUCT BACKLOG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98" name="Google Shape;798;p64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BURNDOWN CHARTS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99" name="Google Shape;799;p64"/>
          <p:cNvSpPr txBox="1"/>
          <p:nvPr/>
        </p:nvSpPr>
        <p:spPr>
          <a:xfrm>
            <a:off x="-360000" y="1260000"/>
            <a:ext cx="4860000" cy="36000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1080000" spcFirstLastPara="1" rIns="54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0" name="Google Shape;8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2" y="1440000"/>
            <a:ext cx="360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5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5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5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8" name="Google Shape;808;p65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5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0" name="Google Shape;810;p65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65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PRODUCT BACKLOG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12" name="Google Shape;812;p65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BURNDOWN CHARTS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-360000" y="1260000"/>
            <a:ext cx="4860000" cy="36000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1080000" spcFirstLastPara="1" rIns="54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4" name="Google Shape;8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1440000"/>
            <a:ext cx="360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6"/>
          <p:cNvSpPr txBox="1"/>
          <p:nvPr>
            <p:ph type="ctrTitle"/>
          </p:nvPr>
        </p:nvSpPr>
        <p:spPr>
          <a:xfrm>
            <a:off x="4893700" y="1737500"/>
            <a:ext cx="3891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SOFTWARE ENGINEERING CONCEPTS INCORPORATED</a:t>
            </a:r>
            <a:endParaRPr sz="1800"/>
          </a:p>
        </p:txBody>
      </p:sp>
      <p:sp>
        <p:nvSpPr>
          <p:cNvPr id="820" name="Google Shape;820;p66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Summary of Software Engineering Concepts incorporated including Software Engineering Management, Life Cycles, Configuration Management, Processes, Models and Quality.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21" name="Google Shape;821;p6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9" name="Google Shape;189;p22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22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1" name="Google Shape;191;p22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2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ENGINEERING CONCEPTS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27" name="Google Shape;827;p67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8" name="Google Shape;828;p67"/>
          <p:cNvSpPr txBox="1"/>
          <p:nvPr/>
        </p:nvSpPr>
        <p:spPr>
          <a:xfrm>
            <a:off x="3731550" y="1594850"/>
            <a:ext cx="57600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Design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level design layouts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9" name="Google Shape;829;p67"/>
          <p:cNvPicPr preferRelativeResize="0"/>
          <p:nvPr/>
        </p:nvPicPr>
        <p:blipFill rotWithShape="1">
          <a:blip r:embed="rId3">
            <a:alphaModFix/>
          </a:blip>
          <a:srcRect b="5160" l="7689" r="50540" t="43485"/>
          <a:stretch/>
        </p:blipFill>
        <p:spPr>
          <a:xfrm>
            <a:off x="4354988" y="2680001"/>
            <a:ext cx="1120575" cy="18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7"/>
          <p:cNvPicPr preferRelativeResize="0"/>
          <p:nvPr/>
        </p:nvPicPr>
        <p:blipFill rotWithShape="1">
          <a:blip r:embed="rId3">
            <a:alphaModFix/>
          </a:blip>
          <a:srcRect b="53812" l="48972" r="9256" t="0"/>
          <a:stretch/>
        </p:blipFill>
        <p:spPr>
          <a:xfrm>
            <a:off x="6051263" y="2772375"/>
            <a:ext cx="1120575" cy="16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7"/>
          <p:cNvPicPr preferRelativeResize="0"/>
          <p:nvPr/>
        </p:nvPicPr>
        <p:blipFill rotWithShape="1">
          <a:blip r:embed="rId3">
            <a:alphaModFix/>
          </a:blip>
          <a:srcRect b="4297" l="48546" r="8010" t="45263"/>
          <a:stretch/>
        </p:blipFill>
        <p:spPr>
          <a:xfrm>
            <a:off x="7666800" y="2696350"/>
            <a:ext cx="1165425" cy="18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8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ENGINEERING CONCEPTS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37" name="Google Shape;837;p6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68"/>
          <p:cNvSpPr txBox="1"/>
          <p:nvPr/>
        </p:nvSpPr>
        <p:spPr>
          <a:xfrm>
            <a:off x="3731550" y="1594850"/>
            <a:ext cx="57600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EER Diagram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9" name="Google Shape;8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275" y="1739975"/>
            <a:ext cx="2945825" cy="28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9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ENGINEERING CONCEPTS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45" name="Google Shape;845;p69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69"/>
          <p:cNvSpPr txBox="1"/>
          <p:nvPr/>
        </p:nvSpPr>
        <p:spPr>
          <a:xfrm>
            <a:off x="3731550" y="1594850"/>
            <a:ext cx="57600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 Management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program stored in github to control changes and maintain software integrity.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program stored in github to control changes and maintain software integrity.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Extensive Application API Documentation for ease of use.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0"/>
          <p:cNvSpPr txBox="1"/>
          <p:nvPr>
            <p:ph type="ctrTitle"/>
          </p:nvPr>
        </p:nvSpPr>
        <p:spPr>
          <a:xfrm>
            <a:off x="4893700" y="1737500"/>
            <a:ext cx="3891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PROJECT LESSONS LEARNED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52" name="Google Shape;852;p70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Summary of Project Lessons Learned including Project Management, Communication, Timelines and Estimations.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853" name="Google Shape;853;p70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1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LESSONS LEARNED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59" name="Google Shape;859;p71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71"/>
          <p:cNvSpPr txBox="1"/>
          <p:nvPr/>
        </p:nvSpPr>
        <p:spPr>
          <a:xfrm>
            <a:off x="3731550" y="1594850"/>
            <a:ext cx="57600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Management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of controlling changes with configuration management due to many frequent changes.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</a:t>
            </a: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</a:t>
            </a: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effort due to unseen roadblocks.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to have back up plans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2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LESSONS LEARNED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66" name="Google Shape;866;p72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72"/>
          <p:cNvSpPr txBox="1"/>
          <p:nvPr/>
        </p:nvSpPr>
        <p:spPr>
          <a:xfrm>
            <a:off x="3731550" y="1594850"/>
            <a:ext cx="57600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 learned better to over communicate in times of remote work due to communication issues encountered.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3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LESSONS LEARNED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73" name="Google Shape;873;p73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73"/>
          <p:cNvSpPr txBox="1"/>
          <p:nvPr/>
        </p:nvSpPr>
        <p:spPr>
          <a:xfrm>
            <a:off x="3731550" y="1594850"/>
            <a:ext cx="57600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Timelines and Estimations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Attempted to not </a:t>
            </a: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underestimate</a:t>
            </a: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stories. 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stories were finished under expected time, with exception of a few.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Possibility of stories not getting completed due to unseen </a:t>
            </a: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roadblocks.  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4"/>
          <p:cNvSpPr txBox="1"/>
          <p:nvPr>
            <p:ph type="ctrTitle"/>
          </p:nvPr>
        </p:nvSpPr>
        <p:spPr>
          <a:xfrm>
            <a:off x="4893700" y="1737500"/>
            <a:ext cx="3891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CONFIGURATION MANAGEMENT ITEMS AND PRODUCT SOFTWARE LIBRARY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80" name="Google Shape;880;p7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Summary of Configuration Management Items in Product Software Library.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881" name="Google Shape;881;p74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5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CONFIGURATION MANAGEMENT ITEMS AND PRODUCT SOFTWARE LIBRARY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87" name="Google Shape;887;p75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75"/>
          <p:cNvSpPr txBox="1"/>
          <p:nvPr/>
        </p:nvSpPr>
        <p:spPr>
          <a:xfrm>
            <a:off x="3731550" y="1594850"/>
            <a:ext cx="57600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 Management Items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program stored in github to control changes and maintain software integrity.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program stored in github to control changes and maintain software integrity.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Tests stored in github to control changes.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A51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documentation and </a:t>
            </a: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relevant</a:t>
            </a: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resources stored in google drive.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6"/>
          <p:cNvSpPr txBox="1"/>
          <p:nvPr>
            <p:ph type="ctrTitle"/>
          </p:nvPr>
        </p:nvSpPr>
        <p:spPr>
          <a:xfrm>
            <a:off x="4893700" y="1737500"/>
            <a:ext cx="3891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PRIMARY PRODUCT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94" name="Google Shape;894;p76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Screenshots of Primary Product Features.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95" name="Google Shape;895;p7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98" name="Google Shape;198;p23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9" name="Google Shape;199;p23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0" name="Google Shape;200;p23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3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project is to develop a media sharing application that allows users to store and share their favorite videos.</a:t>
            </a:r>
            <a:endParaRPr>
              <a:solidFill>
                <a:srgbClr val="091A5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PRIMARY PRODUCT FEATURES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01" name="Google Shape;901;p77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2" name="Google Shape;90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500" y="1403550"/>
            <a:ext cx="2017999" cy="358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000" y="1403550"/>
            <a:ext cx="2017999" cy="358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8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PRIMARY PRODUCT FEATURES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09" name="Google Shape;909;p7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0" name="Google Shape;9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500" y="1404000"/>
            <a:ext cx="2017999" cy="358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9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PRIMARY PRODUCT FEATURES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16" name="Google Shape;916;p79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7" name="Google Shape;9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500" y="1404000"/>
            <a:ext cx="2017999" cy="358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0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PRIMARY PRODUCT FEATURES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23" name="Google Shape;923;p80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4" name="Google Shape;9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500" y="1403550"/>
            <a:ext cx="2017999" cy="358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000" y="1403550"/>
            <a:ext cx="2017999" cy="358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08" name="Google Shape;208;p24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" name="Google Shape;209;p24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0" name="Google Shape;210;p24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4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– Responsible, A – Accountable, Q – Quality Reviewer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graphicFrame>
        <p:nvGraphicFramePr>
          <p:cNvPr id="213" name="Google Shape;213;p24"/>
          <p:cNvGraphicFramePr/>
          <p:nvPr/>
        </p:nvGraphicFramePr>
        <p:xfrm>
          <a:off x="4799800" y="194859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{CB94125B-76F6-4C74-81C9-BFA2D61C70BD}</a:tableStyleId>
              </a:tblPr>
              <a:tblGrid>
                <a:gridCol w="1830025"/>
                <a:gridCol w="725200"/>
                <a:gridCol w="686900"/>
                <a:gridCol w="723100"/>
              </a:tblGrid>
              <a:tr h="22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Roles and Responsibilities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Jerry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Matt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Derek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2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Scrum Product Owner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6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Scrum Master/Project Manager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Configuration Manager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Lead Designer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Architect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Designer and Developer - Database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Designer and Developer - Application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6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Designer and Developer - UI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Testers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9" name="Google Shape;219;p25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0" name="Google Shape;220;p25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21" name="Google Shape;221;p25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5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Level Tasks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graphicFrame>
        <p:nvGraphicFramePr>
          <p:cNvPr id="224" name="Google Shape;224;p25"/>
          <p:cNvGraphicFramePr/>
          <p:nvPr/>
        </p:nvGraphicFramePr>
        <p:xfrm>
          <a:off x="4882388" y="23046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{CB94125B-76F6-4C74-81C9-BFA2D61C70BD}</a:tableStyleId>
              </a:tblPr>
              <a:tblGrid>
                <a:gridCol w="1198375"/>
                <a:gridCol w="2584950"/>
              </a:tblGrid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i="1"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Requirement Phase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requirements written.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 Phase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 documents written and systems architecture defined.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Development Phase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software development completed.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Sprint #1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#1 Deliverable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Initial Database Creation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Database system created and setup to requirement and design specifications. 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Initial Application Creation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 end application created and setup to requirement and design specifications.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Initial UI Creation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interface created and setup to requirement and design specifications.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30" name="Google Shape;230;p26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WATERFALL ARTIFACTS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" name="Google Shape;231;p26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PROJECT PLAN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32" name="Google Shape;232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6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4370300" y="1594850"/>
            <a:ext cx="5121300" cy="31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t" bIns="360000" lIns="540000" spcFirstLastPara="1" rIns="108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91A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Level Tasks</a:t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1A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graphicFrame>
        <p:nvGraphicFramePr>
          <p:cNvPr id="235" name="Google Shape;235;p26"/>
          <p:cNvGraphicFramePr/>
          <p:nvPr/>
        </p:nvGraphicFramePr>
        <p:xfrm>
          <a:off x="4882388" y="23040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{CB94125B-76F6-4C74-81C9-BFA2D61C70BD}</a:tableStyleId>
              </a:tblPr>
              <a:tblGrid>
                <a:gridCol w="1198375"/>
                <a:gridCol w="2584950"/>
              </a:tblGrid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Sprint #2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#2 Deliverable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All Main Database Features Added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main database functionality/features implemented.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All Main Application Features Added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main database functionality/features implemented.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All Main UI Features Added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main user interface functionality/features implemented.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8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Sprint #3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#3 Deliverable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Final Touches Database Features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touches to 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Times New Roman"/>
                        <a:buChar char="-"/>
                      </a:pPr>
                      <a:r>
                        <a:rPr lang="es" sz="500"/>
                        <a:t>any extra database functionality/features</a:t>
                      </a:r>
                      <a:endParaRPr sz="500"/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Times New Roman"/>
                        <a:buChar char="-"/>
                      </a:pPr>
                      <a:r>
                        <a:rPr lang="es" sz="500"/>
                        <a:t>database to back end application interface implementation</a:t>
                      </a:r>
                      <a:endParaRPr sz="500"/>
                    </a:p>
                  </a:txBody>
                  <a:tcPr marT="63500" marB="63500" marR="63500" marL="63500"/>
                </a:tc>
              </a:tr>
              <a:tr h="50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Final Touches Application Features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touches to 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Times New Roman"/>
                        <a:buChar char="-"/>
                      </a:pPr>
                      <a:r>
                        <a:rPr lang="es" sz="500"/>
                        <a:t>any extra back end application functionality/features</a:t>
                      </a:r>
                      <a:endParaRPr sz="500"/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Times New Roman"/>
                        <a:buChar char="-"/>
                      </a:pPr>
                      <a:r>
                        <a:rPr lang="es" sz="500"/>
                        <a:t>back end application to database interface implementation</a:t>
                      </a:r>
                      <a:endParaRPr sz="500"/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Times New Roman"/>
                        <a:buChar char="-"/>
                      </a:pPr>
                      <a:r>
                        <a:rPr lang="es" sz="500"/>
                        <a:t>back end application to UI interface implementation</a:t>
                      </a:r>
                      <a:endParaRPr sz="5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